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oboto Slab"/>
      <p:regular r:id="rId17"/>
    </p:embeddedFont>
    <p:embeddedFont>
      <p:font typeface="Roboto Slab"/>
      <p:regular r:id="rId18"/>
    </p:embeddedFont>
    <p:embeddedFont>
      <p:font typeface="Roboto"/>
      <p:regular r:id="rId19"/>
    </p:embeddedFont>
    <p:embeddedFont>
      <p:font typeface="Roboto"/>
      <p:regular r:id="rId20"/>
    </p:embeddedFont>
    <p:embeddedFont>
      <p:font typeface="Roboto"/>
      <p:regular r:id="rId21"/>
    </p:embeddedFont>
    <p:embeddedFont>
      <p:font typeface="Robot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4-2.png>
</file>

<file path=ppt/media/image-5-1.png>
</file>

<file path=ppt/media/image-6-1.png>
</file>

<file path=ppt/media/image-6-2.png>
</file>

<file path=ppt/media/image-7-1.png>
</file>

<file path=ppt/media/image-8-1.png>
</file>

<file path=ppt/media/image-8-2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9127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AI-Powered Customer Segmentation &amp; Intelligence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057775"/>
            <a:ext cx="755642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concise pitch deck: Problem → Solution → Process → Impact → Future Vision. Designed for technical and business stakeholders.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2087" y="394454"/>
            <a:ext cx="6685002" cy="358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From Data Chaos to Smart Marketing Intelligence</a:t>
            </a:r>
            <a:endParaRPr lang="en-US" sz="2250" dirty="0"/>
          </a:p>
        </p:txBody>
      </p:sp>
      <p:sp>
        <p:nvSpPr>
          <p:cNvPr id="3" name="Text 1"/>
          <p:cNvSpPr/>
          <p:nvPr/>
        </p:nvSpPr>
        <p:spPr>
          <a:xfrm>
            <a:off x="502087" y="968216"/>
            <a:ext cx="4949190" cy="618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Pitch Summary</a:t>
            </a:r>
            <a:endParaRPr lang="en-US" sz="3850" dirty="0"/>
          </a:p>
        </p:txBody>
      </p:sp>
      <p:sp>
        <p:nvSpPr>
          <p:cNvPr id="4" name="Text 2"/>
          <p:cNvSpPr/>
          <p:nvPr/>
        </p:nvSpPr>
        <p:spPr>
          <a:xfrm>
            <a:off x="502087" y="1931075"/>
            <a:ext cx="6638211" cy="229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Why now: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Fragmented data is blocking growth; AI creates precision.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502087" y="2210753"/>
            <a:ext cx="6638211" cy="229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What we deliver: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Unified data, validated models, automated intelligence.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502087" y="2490430"/>
            <a:ext cx="6638211" cy="229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Business outcome: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Measurable revenue uplift, improved retention, scalable platform.</a:t>
            </a:r>
            <a:endParaRPr lang="en-US" sz="11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97723" y="1963341"/>
            <a:ext cx="6638211" cy="6638211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502087" y="8995912"/>
            <a:ext cx="13626227" cy="25479"/>
          </a:xfrm>
          <a:prstGeom prst="rect">
            <a:avLst/>
          </a:prstGeom>
          <a:solidFill>
            <a:srgbClr val="D6E5EF">
              <a:alpha val="50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502087" y="9182695"/>
            <a:ext cx="13626227" cy="229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Next steps: pilot with top 3 segments (30–60 days), integrate CRM triggers, scale to full customer base. Contact: Product &amp; Data Leads for project kickoff.</a:t>
            </a:r>
            <a:endParaRPr lang="en-US" sz="1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3425" y="576263"/>
            <a:ext cx="4191119" cy="523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3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Storyline &amp; Agenda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33425" y="1624013"/>
            <a:ext cx="261937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Deck Flow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733425" y="2160984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Problem: fragmented customer data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33425" y="2569607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Solution: unified AI-driven segmentation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33425" y="2978229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Process: 5-phase delivery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33425" y="3386852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Impact: measurable marketing lift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33425" y="3795474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Vision: cloud-native intelligent platform</a:t>
            </a:r>
            <a:endParaRPr lang="en-US" sz="16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8447" y="1650206"/>
            <a:ext cx="6326148" cy="632614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72872"/>
            <a:ext cx="4745950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Problem — Data Chaos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793790" y="1980009"/>
            <a:ext cx="3664744" cy="3280053"/>
          </a:xfrm>
          <a:prstGeom prst="roundRect">
            <a:avLst>
              <a:gd name="adj" fmla="val 1037"/>
            </a:avLst>
          </a:prstGeom>
          <a:solidFill>
            <a:srgbClr val="66A8EE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2068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2697242"/>
            <a:ext cx="3211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Gather and unify customer data from all sources to create a single source of truth.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1980009"/>
            <a:ext cx="3664863" cy="3280053"/>
          </a:xfrm>
          <a:prstGeom prst="roundRect">
            <a:avLst>
              <a:gd name="adj" fmla="val 1037"/>
            </a:avLst>
          </a:prstGeom>
          <a:solidFill>
            <a:srgbClr val="66A8EE"/>
          </a:solidFill>
          <a:ln/>
        </p:spPr>
      </p:sp>
      <p:sp>
        <p:nvSpPr>
          <p:cNvPr id="8" name="Text 5"/>
          <p:cNvSpPr/>
          <p:nvPr/>
        </p:nvSpPr>
        <p:spPr>
          <a:xfrm>
            <a:off x="4912162" y="22068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Main Issues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162" y="2697242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Siloed transaction, behavior, and demographic data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912162" y="3502343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Inconsistent formats, duplicates, missing values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912162" y="4307443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Delayed updates prevent real-time action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486876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66A8EE"/>
          </a:solidFill>
          <a:ln/>
        </p:spPr>
      </p:sp>
      <p:sp>
        <p:nvSpPr>
          <p:cNvPr id="13" name="Text 10"/>
          <p:cNvSpPr/>
          <p:nvPr/>
        </p:nvSpPr>
        <p:spPr>
          <a:xfrm>
            <a:off x="1020604" y="57136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Add-ons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020604" y="6204109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Connect automated data pipelines for continuous ingestion and validation.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269676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Phase 1 — Data Collection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396835" y="878681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Objective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396835" y="1169194"/>
            <a:ext cx="536864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Assemble raw customer data across systems into a unified dataset.</a:t>
            </a:r>
            <a:endParaRPr lang="en-US" sz="850" dirty="0"/>
          </a:p>
        </p:txBody>
      </p:sp>
      <p:sp>
        <p:nvSpPr>
          <p:cNvPr id="5" name="Text 3"/>
          <p:cNvSpPr/>
          <p:nvPr/>
        </p:nvSpPr>
        <p:spPr>
          <a:xfrm>
            <a:off x="396835" y="146399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Key Tasks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396835" y="1754505"/>
            <a:ext cx="536864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Collect transactions, demographics, behavior logs</a:t>
            </a:r>
            <a:endParaRPr lang="en-US" sz="850" dirty="0"/>
          </a:p>
        </p:txBody>
      </p:sp>
      <p:sp>
        <p:nvSpPr>
          <p:cNvPr id="7" name="Text 5"/>
          <p:cNvSpPr/>
          <p:nvPr/>
        </p:nvSpPr>
        <p:spPr>
          <a:xfrm>
            <a:off x="396835" y="1975604"/>
            <a:ext cx="536864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Standardize formats and merge sources</a:t>
            </a:r>
            <a:endParaRPr lang="en-US" sz="850" dirty="0"/>
          </a:p>
        </p:txBody>
      </p:sp>
      <p:sp>
        <p:nvSpPr>
          <p:cNvPr id="8" name="Text 6"/>
          <p:cNvSpPr/>
          <p:nvPr/>
        </p:nvSpPr>
        <p:spPr>
          <a:xfrm>
            <a:off x="396835" y="2196703"/>
            <a:ext cx="536864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Run validation checks to ensure quality</a:t>
            </a:r>
            <a:endParaRPr lang="en-US" sz="850" dirty="0"/>
          </a:p>
        </p:txBody>
      </p:sp>
      <p:sp>
        <p:nvSpPr>
          <p:cNvPr id="9" name="Text 7"/>
          <p:cNvSpPr/>
          <p:nvPr/>
        </p:nvSpPr>
        <p:spPr>
          <a:xfrm>
            <a:off x="396835" y="2491502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Add-ons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396835" y="2782014"/>
            <a:ext cx="536864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Automated pipelines for scheduled updates.</a:t>
            </a:r>
            <a:endParaRPr lang="en-US" sz="8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49804" y="892850"/>
            <a:ext cx="7258407" cy="7258407"/>
          </a:xfrm>
          <a:prstGeom prst="rect">
            <a:avLst/>
          </a:prstGeom>
        </p:spPr>
      </p:pic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9804" y="8278773"/>
            <a:ext cx="7258407" cy="725840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3425" y="576263"/>
            <a:ext cx="5868472" cy="523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3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Phase 2 — Data Preprocessing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33425" y="1624013"/>
            <a:ext cx="261937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Objective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733425" y="2160984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Prepare high-quality features for ML models.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33425" y="2705814"/>
            <a:ext cx="261937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Tasks</a:t>
            </a:r>
            <a:endParaRPr lang="en-US" sz="2050" dirty="0"/>
          </a:p>
        </p:txBody>
      </p:sp>
      <p:sp>
        <p:nvSpPr>
          <p:cNvPr id="6" name="Text 4"/>
          <p:cNvSpPr/>
          <p:nvPr/>
        </p:nvSpPr>
        <p:spPr>
          <a:xfrm>
            <a:off x="733425" y="3242786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Handle missing values and outliers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33425" y="3651409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Scale numeric features; encode categoricals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33425" y="4060031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Split into training / testing sets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33425" y="4604861"/>
            <a:ext cx="261937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Add-ons</a:t>
            </a:r>
            <a:endParaRPr lang="en-US" sz="2050" dirty="0"/>
          </a:p>
        </p:txBody>
      </p:sp>
      <p:sp>
        <p:nvSpPr>
          <p:cNvPr id="10" name="Text 8"/>
          <p:cNvSpPr/>
          <p:nvPr/>
        </p:nvSpPr>
        <p:spPr>
          <a:xfrm>
            <a:off x="733425" y="5141833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Automated preprocessing scripts to ensure reproducibility.</a:t>
            </a:r>
            <a:endParaRPr lang="en-US" sz="16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8447" y="1650206"/>
            <a:ext cx="6326148" cy="632614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381500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Phase 3 — Machine Learning Model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396835" y="878681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Objective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396835" y="1169194"/>
            <a:ext cx="7485578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 clustering and predictive models to segment customers and predict behavior.</a:t>
            </a:r>
            <a:endParaRPr lang="en-US" sz="850" dirty="0"/>
          </a:p>
        </p:txBody>
      </p:sp>
      <p:sp>
        <p:nvSpPr>
          <p:cNvPr id="5" name="Text 3"/>
          <p:cNvSpPr/>
          <p:nvPr/>
        </p:nvSpPr>
        <p:spPr>
          <a:xfrm>
            <a:off x="396835" y="146399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Tasks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396835" y="1754505"/>
            <a:ext cx="7485578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Run clustering: K-Means, Hierarchical</a:t>
            </a:r>
            <a:endParaRPr lang="en-US" sz="850" dirty="0"/>
          </a:p>
        </p:txBody>
      </p:sp>
      <p:sp>
        <p:nvSpPr>
          <p:cNvPr id="7" name="Text 5"/>
          <p:cNvSpPr/>
          <p:nvPr/>
        </p:nvSpPr>
        <p:spPr>
          <a:xfrm>
            <a:off x="396835" y="1975604"/>
            <a:ext cx="7485578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Tune k-values; evaluate cluster cohesion</a:t>
            </a:r>
            <a:endParaRPr lang="en-US" sz="850" dirty="0"/>
          </a:p>
        </p:txBody>
      </p:sp>
      <p:sp>
        <p:nvSpPr>
          <p:cNvPr id="8" name="Text 6"/>
          <p:cNvSpPr/>
          <p:nvPr/>
        </p:nvSpPr>
        <p:spPr>
          <a:xfrm>
            <a:off x="396835" y="2196703"/>
            <a:ext cx="7485578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Visualize clusters and behavioral patterns</a:t>
            </a:r>
            <a:endParaRPr lang="en-US" sz="850" dirty="0"/>
          </a:p>
        </p:txBody>
      </p:sp>
      <p:sp>
        <p:nvSpPr>
          <p:cNvPr id="9" name="Text 7"/>
          <p:cNvSpPr/>
          <p:nvPr/>
        </p:nvSpPr>
        <p:spPr>
          <a:xfrm>
            <a:off x="396835" y="2491502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Add-ons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396835" y="2782014"/>
            <a:ext cx="7485578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PCA and dimensionality reduction for clearer visualization.</a:t>
            </a:r>
            <a:endParaRPr lang="en-US" sz="8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66735" y="892850"/>
            <a:ext cx="6074331" cy="6074331"/>
          </a:xfrm>
          <a:prstGeom prst="rect">
            <a:avLst/>
          </a:prstGeom>
        </p:spPr>
      </p:pic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6735" y="7094696"/>
            <a:ext cx="6074331" cy="607433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3573"/>
            <a:ext cx="682632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Phase 4 — Evaluation &amp; Insights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0975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67866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Assess model quality and convert segments into actionable insights.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2683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Tasks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49529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Compute Silhouette and Davies–Bouldin metrics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29172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Analyze segment demographics and purchase behavior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733925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Deliver dashboards for stakeholders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323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Add-ons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93790" y="5904786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Power BI integration for interactive reporting.</a:t>
            </a:r>
            <a:endParaRPr lang="en-US" sz="17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125861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390322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Phase 5 — Automation &amp; Intelligence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396835" y="878681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Objective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396835" y="1169194"/>
            <a:ext cx="607433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Operationalize a self-learning system that adapts as data changes.</a:t>
            </a:r>
            <a:endParaRPr lang="en-US" sz="850" dirty="0"/>
          </a:p>
        </p:txBody>
      </p:sp>
      <p:sp>
        <p:nvSpPr>
          <p:cNvPr id="5" name="Text 3"/>
          <p:cNvSpPr/>
          <p:nvPr/>
        </p:nvSpPr>
        <p:spPr>
          <a:xfrm>
            <a:off x="396835" y="146399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Tasks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396835" y="1754505"/>
            <a:ext cx="607433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Auto-retraining with Airflow triggers</a:t>
            </a:r>
            <a:endParaRPr lang="en-US" sz="850" dirty="0"/>
          </a:p>
        </p:txBody>
      </p:sp>
      <p:sp>
        <p:nvSpPr>
          <p:cNvPr id="7" name="Text 5"/>
          <p:cNvSpPr/>
          <p:nvPr/>
        </p:nvSpPr>
        <p:spPr>
          <a:xfrm>
            <a:off x="396835" y="1975604"/>
            <a:ext cx="607433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 tracking and versioning in MLflow</a:t>
            </a:r>
            <a:endParaRPr lang="en-US" sz="850" dirty="0"/>
          </a:p>
        </p:txBody>
      </p:sp>
      <p:sp>
        <p:nvSpPr>
          <p:cNvPr id="8" name="Text 6"/>
          <p:cNvSpPr/>
          <p:nvPr/>
        </p:nvSpPr>
        <p:spPr>
          <a:xfrm>
            <a:off x="396835" y="2196703"/>
            <a:ext cx="607433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Periodic data updates for near-real-time insights</a:t>
            </a:r>
            <a:endParaRPr lang="en-US" sz="850" dirty="0"/>
          </a:p>
        </p:txBody>
      </p:sp>
      <p:sp>
        <p:nvSpPr>
          <p:cNvPr id="9" name="Text 7"/>
          <p:cNvSpPr/>
          <p:nvPr/>
        </p:nvSpPr>
        <p:spPr>
          <a:xfrm>
            <a:off x="396835" y="2491502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Add-ons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396835" y="2782014"/>
            <a:ext cx="607433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Smart alerts for KPI drift and automated campaign triggers.</a:t>
            </a:r>
            <a:endParaRPr lang="en-US" sz="8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55487" y="892850"/>
            <a:ext cx="7258407" cy="7258407"/>
          </a:xfrm>
          <a:prstGeom prst="rect">
            <a:avLst/>
          </a:prstGeom>
        </p:spPr>
      </p:pic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5487" y="8278773"/>
            <a:ext cx="7258407" cy="725840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5325" y="551378"/>
            <a:ext cx="4099798" cy="496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Key Insights &amp; Impact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695325" y="1445300"/>
            <a:ext cx="2418874" cy="655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50"/>
              </a:lnSpc>
              <a:buNone/>
            </a:pPr>
            <a:r>
              <a:rPr lang="en-US" sz="5150" dirty="0">
                <a:solidFill>
                  <a:srgbClr val="66A8EE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$1.2M</a:t>
            </a:r>
            <a:endParaRPr lang="en-US" sz="5150" dirty="0"/>
          </a:p>
        </p:txBody>
      </p:sp>
      <p:sp>
        <p:nvSpPr>
          <p:cNvPr id="5" name="Text 2"/>
          <p:cNvSpPr/>
          <p:nvPr/>
        </p:nvSpPr>
        <p:spPr>
          <a:xfrm>
            <a:off x="695325" y="2349103"/>
            <a:ext cx="2418874" cy="6207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Incremental Revenue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95325" y="3089077"/>
            <a:ext cx="2418874" cy="9536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Estimated first-year uplift from personalized campaigns.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3362444" y="1445300"/>
            <a:ext cx="2418993" cy="655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50"/>
              </a:lnSpc>
              <a:buNone/>
            </a:pPr>
            <a:r>
              <a:rPr lang="en-US" sz="5150" dirty="0">
                <a:solidFill>
                  <a:srgbClr val="66A8EE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3x</a:t>
            </a:r>
            <a:endParaRPr lang="en-US" sz="5150" dirty="0"/>
          </a:p>
        </p:txBody>
      </p:sp>
      <p:sp>
        <p:nvSpPr>
          <p:cNvPr id="8" name="Text 5"/>
          <p:cNvSpPr/>
          <p:nvPr/>
        </p:nvSpPr>
        <p:spPr>
          <a:xfrm>
            <a:off x="3362444" y="2349103"/>
            <a:ext cx="2418993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Engagement Lift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3362444" y="2778681"/>
            <a:ext cx="2418993" cy="9536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Higher CTRs from tailored messaging vs generic campaigns.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6029682" y="1445300"/>
            <a:ext cx="2418874" cy="655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50"/>
              </a:lnSpc>
              <a:buNone/>
            </a:pPr>
            <a:r>
              <a:rPr lang="en-US" sz="5150" dirty="0">
                <a:solidFill>
                  <a:srgbClr val="66A8EE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68%</a:t>
            </a:r>
            <a:endParaRPr lang="en-US" sz="5150" dirty="0"/>
          </a:p>
        </p:txBody>
      </p:sp>
      <p:sp>
        <p:nvSpPr>
          <p:cNvPr id="11" name="Text 8"/>
          <p:cNvSpPr/>
          <p:nvPr/>
        </p:nvSpPr>
        <p:spPr>
          <a:xfrm>
            <a:off x="6029682" y="2349103"/>
            <a:ext cx="2418874" cy="6207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High-Value Segment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029682" y="3089077"/>
            <a:ext cx="2418874" cy="9536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Portion of customers driving majority of revenue identified.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3362444" y="4539377"/>
            <a:ext cx="2418993" cy="655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50"/>
              </a:lnSpc>
              <a:buNone/>
            </a:pPr>
            <a:r>
              <a:rPr lang="en-US" sz="5150" dirty="0">
                <a:solidFill>
                  <a:srgbClr val="66A8EE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Auto</a:t>
            </a:r>
            <a:endParaRPr lang="en-US" sz="5150" dirty="0"/>
          </a:p>
        </p:txBody>
      </p:sp>
      <p:sp>
        <p:nvSpPr>
          <p:cNvPr id="14" name="Text 11"/>
          <p:cNvSpPr/>
          <p:nvPr/>
        </p:nvSpPr>
        <p:spPr>
          <a:xfrm>
            <a:off x="3362444" y="5443180"/>
            <a:ext cx="2418993" cy="6207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Operational Efficiency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3362444" y="6183154"/>
            <a:ext cx="2418993" cy="9536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Automated retraining and alerts reduce manual overhead.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695325" y="7360325"/>
            <a:ext cx="7753350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Other insights: seasonal trends, targeted offers, and prioritized churn-risk segments.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2025-10-28T20:06:57Z</dcterms:created>
  <dcterms:modified xsi:type="dcterms:W3CDTF">2025-10-28T20:06:57Z</dcterms:modified>
</cp:coreProperties>
</file>